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261" r:id="rId4"/>
    <p:sldId id="257" r:id="rId5"/>
    <p:sldId id="279" r:id="rId6"/>
    <p:sldId id="281" r:id="rId7"/>
    <p:sldId id="280" r:id="rId8"/>
    <p:sldId id="282" r:id="rId9"/>
    <p:sldId id="262" r:id="rId10"/>
    <p:sldId id="283" r:id="rId11"/>
    <p:sldId id="259" r:id="rId12"/>
    <p:sldId id="287" r:id="rId13"/>
    <p:sldId id="288" r:id="rId14"/>
    <p:sldId id="295" r:id="rId15"/>
    <p:sldId id="266" r:id="rId16"/>
    <p:sldId id="285" r:id="rId17"/>
    <p:sldId id="263" r:id="rId18"/>
    <p:sldId id="286" r:id="rId19"/>
    <p:sldId id="264" r:id="rId20"/>
    <p:sldId id="265" r:id="rId21"/>
    <p:sldId id="267" r:id="rId22"/>
    <p:sldId id="268" r:id="rId23"/>
    <p:sldId id="269" r:id="rId24"/>
    <p:sldId id="271" r:id="rId25"/>
    <p:sldId id="290" r:id="rId26"/>
    <p:sldId id="291" r:id="rId27"/>
    <p:sldId id="292" r:id="rId28"/>
    <p:sldId id="301" r:id="rId29"/>
    <p:sldId id="272" r:id="rId30"/>
    <p:sldId id="293" r:id="rId31"/>
    <p:sldId id="294" r:id="rId32"/>
    <p:sldId id="273" r:id="rId33"/>
    <p:sldId id="296" r:id="rId34"/>
    <p:sldId id="275" r:id="rId35"/>
    <p:sldId id="278" r:id="rId36"/>
    <p:sldId id="297" r:id="rId37"/>
    <p:sldId id="298" r:id="rId38"/>
    <p:sldId id="299" r:id="rId39"/>
    <p:sldId id="277" r:id="rId40"/>
    <p:sldId id="284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73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9BA86-BCFC-4E08-82D7-9A00AFF7E808}" type="datetimeFigureOut">
              <a:rPr lang="en-SG" smtClean="0"/>
              <a:t>22/2/2018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2BD0C-A48E-4487-99F8-9F11C793A81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837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B5DB-B82B-45A2-833B-B26978ECE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32930-31D6-4392-A2ED-480F7A14A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ABA9C-7E66-4F90-A765-04EEEEFA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364FA-D63C-42E4-A208-55089539E761}" type="datetime1">
              <a:rPr lang="en-SG" smtClean="0"/>
              <a:t>22/2/2018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3247E-FD0C-4F2D-AB0D-CA011FA0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BC24-00A9-46DC-AF58-33ACA892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445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C352-6EC6-4B49-AA4B-D7D09609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F1ACC-0175-4366-939E-C52E08D16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726B9-63BA-421A-A906-F4EC9539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D3BE-D352-414D-8887-D4B9463834F3}" type="datetime1">
              <a:rPr lang="en-SG" smtClean="0"/>
              <a:t>22/2/2018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EE39B-7070-4DD1-AE17-C8DAAE70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92386-23C1-4CF7-BCD7-E534BA2B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6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3B9988-7391-4BF8-BC7C-94AF428A1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0DA2E-1E96-4554-B97D-2829D44D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5AF27-B14A-49AD-A74C-61B391B7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32A3-E2BD-4E6C-B5EA-B6B9A6F8D5B4}" type="datetime1">
              <a:rPr lang="en-SG" smtClean="0"/>
              <a:t>22/2/2018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9C7B3-7941-445B-BA3B-2066EA9A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58F20-23F1-4D8F-AEBE-A6041F4E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928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B326-0D86-4DDB-9615-AA397A6B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BC4F-F427-46F0-A63D-F6978762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1E6BE-1C36-46BD-996C-13FB08E4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FAD70-0670-4DE5-AC13-BD04249F3A85}" type="datetime1">
              <a:rPr lang="en-SG" smtClean="0"/>
              <a:t>22/2/2018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84AE-7E9D-4DA6-9E2D-73519F794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D86FF-BA4B-46D6-8851-F799F352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76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84D7-2D13-406E-A0AC-CDDD7A31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BE045-1FFC-4912-B030-4920D4DE0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2688-2BA1-4326-B2DB-99DC2281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FE10-AF33-4843-8CF0-DBB8FB93D351}" type="datetime1">
              <a:rPr lang="en-SG" smtClean="0"/>
              <a:t>22/2/2018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4480-E54B-4550-8244-AB8B95B3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3291-A112-4936-A47E-1771449C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742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FC31-3C95-43D2-AE9A-9BA30066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E1986-8EB1-4E3C-9BDA-37C306151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DC10-C915-4EE1-9ED5-0E222C38C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DE1E-87F8-436B-8182-8899F359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F39D3-2866-4A46-99D4-CF2947FD7FC5}" type="datetime1">
              <a:rPr lang="en-SG" smtClean="0"/>
              <a:t>22/2/2018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8F14C-0F56-4705-B64D-29DE90F6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B4CFB-AAD8-497E-91CB-126F69B9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125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2422-ADF9-42CF-8B2E-8A3E792F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AD70-91A7-4FDF-A96F-AEA5BDCE3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33C68-33DF-40EF-A091-5ED527451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1EE2C-90CE-414D-87EA-897833E69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49607-8A9C-4A44-B00E-D1DD05667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A4A61B-12F4-49EC-AD89-8B893FE9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5ECC-2D72-44D6-AF74-EC98C059DB8C}" type="datetime1">
              <a:rPr lang="en-SG" smtClean="0"/>
              <a:t>22/2/2018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CEAE5-AD9A-4185-9481-E1A2A9A3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B0490-BE93-4A41-ADB7-88AA0B8D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974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A788-4819-447F-A9DF-A5E9A9DC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A1D5F-CE98-4A2B-B658-059C23E52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C023-DAB5-4F88-BF39-5F0B402542AF}" type="datetime1">
              <a:rPr lang="en-SG" smtClean="0"/>
              <a:t>22/2/2018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CE918-D647-4A29-A953-722BEFE7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4EB3A-9DFD-4DB1-8C1D-DB5ACFAD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090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40A71-DBE3-4476-8175-B8B64F62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E341-4B9D-4ED7-9C81-557AE8EC3F06}" type="datetime1">
              <a:rPr lang="en-SG" smtClean="0"/>
              <a:t>22/2/2018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C818B-C508-4FE0-988C-EC94C974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E8176-91CD-405E-8C51-1D883D6D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071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FBF9-D2AE-4283-8014-ED293282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D7C9-BC55-4224-8689-CC790FF8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91C9A-EC30-4100-B1C9-97C4844B8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E08E3-65BC-457B-82C5-7C7CB9DA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E364-D117-4E51-A966-7B5348C23525}" type="datetime1">
              <a:rPr lang="en-SG" smtClean="0"/>
              <a:t>22/2/2018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DB2B5-0880-400A-A493-C03C7FE2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106F-2A0B-4C80-8D0B-0E762A72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632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90A23-4C49-4D4D-B177-6475B0C0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532B8-8794-49E1-962C-18692A909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430F5-3CD1-4950-B124-65C1FCD6C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73AAD-521F-4A86-A09F-03F5ED5A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212D-9B5B-467B-9EB5-5A0564750A4C}" type="datetime1">
              <a:rPr lang="en-SG" smtClean="0"/>
              <a:t>22/2/2018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EFB55-B281-4C9A-9325-D00AD5CA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36B3A-6506-458C-B690-E3BCBE1F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727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3A507-BA87-4EAA-8778-8F200AE3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6F58-6DE5-4EB0-94D5-E0771BBB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11656-DB45-474B-8A90-330EDB868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33AD1-54E2-4A85-B69E-91CED485D00A}" type="datetime1">
              <a:rPr lang="en-SG" smtClean="0"/>
              <a:t>22/2/2018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01CB9-C1EA-456E-A915-B5AAE60F8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1E1EE-89B1-4F88-855A-B77AE273D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3EED9-E9E6-41E2-B904-B54973E3C4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182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eokhengmeng.com/2018/01/make-the-486-great-again/" TargetMode="External"/><Relationship Id="rId7" Type="http://schemas.openxmlformats.org/officeDocument/2006/relationships/image" Target="../media/image3.jpg"/><Relationship Id="rId2" Type="http://schemas.openxmlformats.org/officeDocument/2006/relationships/hyperlink" Target="mailto:yeokm1@gmail.com)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hyperlink" Target="https://github.com/yeokm1/gentoo-on-486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lists.debian.org/debian-devel-announce/2016/05/msg00001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entoo_Linu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zdnet.com/article/good-bye-386-linux-to-drop-support-for-i386-chips-with-next-major-releas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com/2018/01/07/go-retro-to-build-a-spectre-and-meltdown-proof-x86-desktop/" TargetMode="External"/><Relationship Id="rId2" Type="http://schemas.openxmlformats.org/officeDocument/2006/relationships/hyperlink" Target="https://linux.slashdot.org/story/18/01/07/228222/can-you-install-linux-on-a-1993-pc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yeokhengmeng.com/2018/01/make-the-486-great-again/" TargetMode="External"/><Relationship Id="rId2" Type="http://schemas.openxmlformats.org/officeDocument/2006/relationships/hyperlink" Target="mailto:yeokm1@gmail.com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okm1/gentoo-on-486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linuxdaily.com/2010/04/the-first-linux-announcement-from-linus-torvalds/" TargetMode="External"/><Relationship Id="rId2" Type="http://schemas.openxmlformats.org/officeDocument/2006/relationships/hyperlink" Target="mailto:torvalds@kruuna.helsinki.f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F1D4-D4D8-4A89-919D-508367C61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741" y="204520"/>
            <a:ext cx="11806518" cy="758272"/>
          </a:xfrm>
        </p:spPr>
        <p:txBody>
          <a:bodyPr>
            <a:noAutofit/>
          </a:bodyPr>
          <a:lstStyle/>
          <a:p>
            <a:r>
              <a:rPr lang="en-SG" dirty="0"/>
              <a:t>Modern Linux on a 486 PC</a:t>
            </a:r>
            <a:endParaRPr lang="en-SG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4C6E2-B5CA-492A-A1EF-C261AAF8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7BBB6-BA0F-4F03-BE5F-073760A82B54}"/>
              </a:ext>
            </a:extLst>
          </p:cNvPr>
          <p:cNvSpPr txBox="1"/>
          <p:nvPr/>
        </p:nvSpPr>
        <p:spPr>
          <a:xfrm>
            <a:off x="5965371" y="5754081"/>
            <a:ext cx="640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endParaRPr lang="en-SG" dirty="0"/>
          </a:p>
          <a:p>
            <a:r>
              <a:rPr lang="en-SG" dirty="0">
                <a:hlinkClick r:id="rId3"/>
              </a:rPr>
              <a:t>http://yeokhengmeng.com/2018/01/make-the-486-great-again/</a:t>
            </a:r>
            <a:endParaRPr lang="en-SG" dirty="0"/>
          </a:p>
          <a:p>
            <a:r>
              <a:rPr lang="en-SG" dirty="0">
                <a:hlinkClick r:id="rId4"/>
              </a:rPr>
              <a:t>https://github.com/yeokm1/gentoo-on-486/</a:t>
            </a:r>
            <a:endParaRPr lang="en-SG" dirty="0"/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26D4C-8288-475F-A00A-069B943B740C}"/>
              </a:ext>
            </a:extLst>
          </p:cNvPr>
          <p:cNvSpPr txBox="1"/>
          <p:nvPr/>
        </p:nvSpPr>
        <p:spPr>
          <a:xfrm>
            <a:off x="0" y="6140422"/>
            <a:ext cx="444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SP Digital Tech Talk (22 Feb 2018)</a:t>
            </a:r>
          </a:p>
          <a:p>
            <a:r>
              <a:rPr lang="en-SG" dirty="0" err="1"/>
              <a:t>Hackware</a:t>
            </a:r>
            <a:r>
              <a:rPr lang="en-SG" dirty="0"/>
              <a:t> v3.8 (6 Feb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048D1-7857-4D38-A342-F949DF044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43" y="1088370"/>
            <a:ext cx="3898159" cy="4250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CF9A6D-1E08-4393-9E79-3598ECE04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557337"/>
            <a:ext cx="3898159" cy="2923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FEA35-4BA5-4A8B-89CE-A7CC374C8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26" y="1643062"/>
            <a:ext cx="3826333" cy="31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6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529F-8E87-1D49-926E-524DA792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04" y="37958"/>
            <a:ext cx="10515600" cy="990346"/>
          </a:xfrm>
        </p:spPr>
        <p:txBody>
          <a:bodyPr/>
          <a:lstStyle/>
          <a:p>
            <a:r>
              <a:rPr lang="en-US" dirty="0"/>
              <a:t>Team 486 at Super Silly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EE9B-9034-6041-B78F-60BBB8BE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8022"/>
            <a:ext cx="10515600" cy="1130889"/>
          </a:xfrm>
        </p:spPr>
        <p:txBody>
          <a:bodyPr/>
          <a:lstStyle/>
          <a:p>
            <a:r>
              <a:rPr lang="en-US" dirty="0" err="1"/>
              <a:t>Huijing</a:t>
            </a:r>
            <a:r>
              <a:rPr lang="en-US" dirty="0"/>
              <a:t> and I</a:t>
            </a:r>
          </a:p>
          <a:p>
            <a:r>
              <a:rPr lang="en-US" dirty="0"/>
              <a:t>Damn Small Linux + Web Page Hosting + Playing Music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325E-052F-CF44-AFF7-8D4416C9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10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8A658-54DD-EB4D-81F8-3B1A1E1ED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7" y="1038812"/>
            <a:ext cx="5582194" cy="41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C538-622B-4B2B-9E0E-DF7A8FB0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000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SG" dirty="0"/>
              <a:t>My ancient PC: IBM PS/1 Consultant 2133 19C (built in 1993)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11D2-D406-4E22-B7B1-9C42AD77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075" y="2078626"/>
            <a:ext cx="7035362" cy="3670245"/>
          </a:xfrm>
        </p:spPr>
        <p:txBody>
          <a:bodyPr>
            <a:normAutofit fontScale="85000" lnSpcReduction="20000"/>
          </a:bodyPr>
          <a:lstStyle/>
          <a:p>
            <a:r>
              <a:rPr lang="en-SG" sz="2400" dirty="0"/>
              <a:t>AMD 5X86 486-clone 133mhz</a:t>
            </a:r>
          </a:p>
          <a:p>
            <a:pPr lvl="1"/>
            <a:r>
              <a:rPr lang="en-SG" sz="2000" dirty="0"/>
              <a:t>Fastest 486 clones ever made</a:t>
            </a:r>
          </a:p>
          <a:p>
            <a:pPr lvl="1"/>
            <a:r>
              <a:rPr lang="en-SG" sz="2000" dirty="0"/>
              <a:t>Similar performance to Pentium 75Mhz</a:t>
            </a:r>
          </a:p>
          <a:p>
            <a:r>
              <a:rPr lang="en-SG" sz="2400" dirty="0"/>
              <a:t>Cirrus Logic VLB CL-GD5424 Graphics 512KiB VRAM</a:t>
            </a:r>
          </a:p>
          <a:p>
            <a:pPr lvl="1"/>
            <a:r>
              <a:rPr lang="en-SG" sz="2000" dirty="0"/>
              <a:t>Max 800 x 600</a:t>
            </a:r>
          </a:p>
          <a:p>
            <a:r>
              <a:rPr lang="en-SG" sz="2400" dirty="0"/>
              <a:t>64MB SIMM-72 RAM</a:t>
            </a:r>
          </a:p>
          <a:p>
            <a:r>
              <a:rPr lang="en-SG" sz="2400" dirty="0"/>
              <a:t>48x IDE CD ROM Drive</a:t>
            </a:r>
          </a:p>
          <a:p>
            <a:r>
              <a:rPr lang="en-SG" sz="2400" dirty="0" err="1"/>
              <a:t>Gotek</a:t>
            </a:r>
            <a:r>
              <a:rPr lang="en-SG" sz="2400" dirty="0"/>
              <a:t> 1.44MB floppy emulator</a:t>
            </a:r>
          </a:p>
          <a:p>
            <a:endParaRPr lang="en-SG" sz="2400" dirty="0"/>
          </a:p>
          <a:p>
            <a:r>
              <a:rPr lang="en-SG" sz="2400" dirty="0"/>
              <a:t>1993 Price: US$2000 Base + US$1000 upgrades</a:t>
            </a:r>
          </a:p>
          <a:p>
            <a:r>
              <a:rPr lang="en-SG" sz="2400" dirty="0"/>
              <a:t>2017 Price: US$5170 = SG$6820</a:t>
            </a:r>
          </a:p>
          <a:p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4F24C-B6AF-4482-8556-CEB9011A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11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35CA1-4218-6C44-B26C-EA66374B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6" y="1493946"/>
            <a:ext cx="4627309" cy="5044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0AB42-C261-495D-AE8F-57C6425A6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93" y="194191"/>
            <a:ext cx="2430541" cy="25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8BA1-6DFB-7941-B35E-06036703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" y="83183"/>
            <a:ext cx="10515600" cy="695579"/>
          </a:xfrm>
        </p:spPr>
        <p:txBody>
          <a:bodyPr/>
          <a:lstStyle/>
          <a:p>
            <a:r>
              <a:rPr lang="en-US" dirty="0"/>
              <a:t>Expansion 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C275A-9B4D-2442-846C-5A784B5F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573"/>
            <a:ext cx="10515600" cy="11843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3x Industry Standard Architecture (ISA) slots</a:t>
            </a:r>
          </a:p>
          <a:p>
            <a:pPr lvl="1"/>
            <a:r>
              <a:rPr lang="en-US" dirty="0"/>
              <a:t>Supports Plug-n-Play (PnP)</a:t>
            </a:r>
          </a:p>
          <a:p>
            <a:r>
              <a:rPr lang="en-US" dirty="0"/>
              <a:t>2x 32MB SIMM-72 RAM slots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DDBA-2B7B-4040-AFD8-9DC80879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12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7FB6D-10B9-B848-A5CA-DBAAC2EFE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24" y="727709"/>
            <a:ext cx="6169152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0396-7A89-2848-A7B7-0FDCF706E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46037"/>
            <a:ext cx="10515600" cy="1325563"/>
          </a:xfrm>
        </p:spPr>
        <p:txBody>
          <a:bodyPr/>
          <a:lstStyle/>
          <a:p>
            <a:r>
              <a:rPr lang="en-US" dirty="0"/>
              <a:t>Expansion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CC46D-4ABE-EB40-94B9-846263C3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367" y="1939131"/>
            <a:ext cx="10515600" cy="4351338"/>
          </a:xfrm>
        </p:spPr>
        <p:txBody>
          <a:bodyPr/>
          <a:lstStyle/>
          <a:p>
            <a:r>
              <a:rPr lang="en-US" dirty="0"/>
              <a:t>Sound Blaster 16 (PnP)</a:t>
            </a:r>
          </a:p>
          <a:p>
            <a:r>
              <a:rPr lang="en-US" dirty="0"/>
              <a:t>10Mbps 3Com </a:t>
            </a:r>
            <a:r>
              <a:rPr lang="en-US" dirty="0" err="1"/>
              <a:t>Etherlink</a:t>
            </a:r>
            <a:r>
              <a:rPr lang="en-US" dirty="0"/>
              <a:t> III 3c509B</a:t>
            </a:r>
          </a:p>
          <a:p>
            <a:r>
              <a:rPr lang="en-SG" dirty="0"/>
              <a:t>CompactFlash-IDE (CF-IDE)</a:t>
            </a:r>
          </a:p>
          <a:p>
            <a:r>
              <a:rPr lang="en-SG" dirty="0"/>
              <a:t>32GB CF card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2CA5D-A6C8-F443-8CEB-58081C1A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13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3C851-7EB5-9349-9A4D-7B6C3C8B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1" y="1371600"/>
            <a:ext cx="611236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8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6110-AC91-4070-820F-D29AA4D2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Expansion cards loaded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B7162-33F1-40A1-A5F6-B0BE25BE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14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8429A-BF62-466C-AD7C-AE8DDE18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20" y="1598315"/>
            <a:ext cx="8545959" cy="48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D9C1-21B7-4701-8697-A049A944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CBB4-1E81-4AD8-9CE7-AC0383A8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 err="1"/>
              <a:t>uname</a:t>
            </a:r>
            <a:r>
              <a:rPr lang="en-SG" dirty="0"/>
              <a:t> –a</a:t>
            </a:r>
          </a:p>
          <a:p>
            <a:r>
              <a:rPr lang="en-SG" dirty="0" err="1"/>
              <a:t>ifconfig</a:t>
            </a:r>
            <a:endParaRPr lang="en-SG" dirty="0"/>
          </a:p>
          <a:p>
            <a:r>
              <a:rPr lang="en-SG" dirty="0"/>
              <a:t>ping</a:t>
            </a:r>
          </a:p>
          <a:p>
            <a:r>
              <a:rPr lang="en-SG" dirty="0" err="1"/>
              <a:t>alsamixer</a:t>
            </a:r>
            <a:endParaRPr lang="en-SG" dirty="0"/>
          </a:p>
          <a:p>
            <a:r>
              <a:rPr lang="en-SG" dirty="0" err="1"/>
              <a:t>mocp</a:t>
            </a:r>
            <a:endParaRPr lang="en-SG" dirty="0"/>
          </a:p>
          <a:p>
            <a:r>
              <a:rPr lang="en-SG" dirty="0" err="1"/>
              <a:t>nginx</a:t>
            </a:r>
            <a:endParaRPr lang="en-SG" dirty="0"/>
          </a:p>
          <a:p>
            <a:r>
              <a:rPr lang="en-SG" dirty="0"/>
              <a:t>SSH</a:t>
            </a:r>
          </a:p>
          <a:p>
            <a:r>
              <a:rPr lang="en-SG" dirty="0"/>
              <a:t>Git</a:t>
            </a:r>
          </a:p>
          <a:p>
            <a:r>
              <a:rPr lang="en-SG" dirty="0"/>
              <a:t>Python</a:t>
            </a:r>
          </a:p>
          <a:p>
            <a:r>
              <a:rPr lang="en-SG" dirty="0"/>
              <a:t>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6E5F0-409A-4997-94E0-4F72153C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94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5DE8-E558-FF43-928E-06E7EDFE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588" y="2636901"/>
            <a:ext cx="6846824" cy="1325563"/>
          </a:xfrm>
        </p:spPr>
        <p:txBody>
          <a:bodyPr/>
          <a:lstStyle/>
          <a:p>
            <a:r>
              <a:rPr lang="en-US" dirty="0"/>
              <a:t>How was this accomplished?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69778-9098-454F-B294-016750F8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937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EC6C-E7C6-4034-82B7-F3F6FFB5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 typical Linux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F4CD1-14B9-4CCC-80CB-D25E9184B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Ubuntu</a:t>
            </a:r>
          </a:p>
          <a:p>
            <a:r>
              <a:rPr lang="en-SG" dirty="0"/>
              <a:t>Linux Mint</a:t>
            </a:r>
          </a:p>
          <a:p>
            <a:r>
              <a:rPr lang="en-SG" dirty="0" err="1"/>
              <a:t>Debian</a:t>
            </a:r>
            <a:endParaRPr lang="en-SG" dirty="0"/>
          </a:p>
          <a:p>
            <a:r>
              <a:rPr lang="en-SG" dirty="0"/>
              <a:t>Arch Linux</a:t>
            </a:r>
          </a:p>
          <a:p>
            <a:r>
              <a:rPr lang="en-SG" dirty="0"/>
              <a:t>Open </a:t>
            </a:r>
            <a:r>
              <a:rPr lang="en-SG" dirty="0" err="1"/>
              <a:t>Suse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2BB9A-47A9-4EB2-8B37-1145D836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398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F4E2A-3CC5-1C4A-9E4D-148EFF7A6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24" y="6356350"/>
            <a:ext cx="10515600" cy="540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https://lists.debian.org/debian-devel-announce/2016/05/msg00001.html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CA394-0B5E-FE47-8878-9807D2E7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18</a:t>
            </a:fld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C215E-CD7A-3E40-B515-8C018D4C7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80" y="0"/>
            <a:ext cx="7573891" cy="64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1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9CB4-1D5D-43DB-820A-C75ECD006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9311"/>
            <a:ext cx="10515600" cy="2537651"/>
          </a:xfrm>
        </p:spPr>
        <p:txBody>
          <a:bodyPr/>
          <a:lstStyle/>
          <a:p>
            <a:pPr marL="0" indent="0">
              <a:buNone/>
            </a:pPr>
            <a:r>
              <a:rPr lang="en-SG" i="1" dirty="0"/>
              <a:t>“Gentoo Linux is a Linux distribution built using the Portage package management system. Unlike a binary software distribution, the source code is </a:t>
            </a:r>
            <a:r>
              <a:rPr lang="en-SG" b="1" i="1" dirty="0"/>
              <a:t>compiled locally according to the user’s preferences</a:t>
            </a:r>
            <a:r>
              <a:rPr lang="en-SG" i="1" dirty="0"/>
              <a:t> and is often optimized for the specific type of computer.”</a:t>
            </a:r>
          </a:p>
          <a:p>
            <a:pPr marL="0" indent="0">
              <a:buNone/>
            </a:pPr>
            <a:r>
              <a:rPr lang="en-SG" dirty="0"/>
              <a:t>From </a:t>
            </a:r>
            <a:r>
              <a:rPr lang="en-SG" dirty="0">
                <a:hlinkClick r:id="rId2"/>
              </a:rPr>
              <a:t>https://en.wikipedia.org/wiki/Gentoo_Linux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E8E6-63BF-497E-9899-C7B012F4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19</a:t>
            </a:fld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388309-D7DA-6544-8163-905D0A43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16" y="654050"/>
            <a:ext cx="7150168" cy="21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952A-D541-4FDA-9B1C-C980BC3C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335"/>
            <a:ext cx="10515600" cy="2378075"/>
          </a:xfrm>
        </p:spPr>
        <p:txBody>
          <a:bodyPr>
            <a:normAutofit/>
          </a:bodyPr>
          <a:lstStyle/>
          <a:p>
            <a:r>
              <a:rPr lang="en-SG" dirty="0"/>
              <a:t>What is the </a:t>
            </a:r>
            <a:r>
              <a:rPr lang="en-SG" b="1" dirty="0"/>
              <a:t>oldest x86 processor </a:t>
            </a:r>
            <a:r>
              <a:rPr lang="en-SG" dirty="0"/>
              <a:t>that is still supported by a </a:t>
            </a:r>
            <a:r>
              <a:rPr lang="en-SG" b="1" dirty="0"/>
              <a:t>modern</a:t>
            </a:r>
            <a:r>
              <a:rPr lang="en-SG" dirty="0"/>
              <a:t> Linux kernel?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9158D-5C77-4470-866E-CFE5B45E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4467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7489-2CD4-4AAD-A7C5-81078946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B9C8-FD23-4157-A118-B06970CE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Prepare compilation laptop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Partition Disks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Set compilation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Configure Linux Kernel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Compile kernel and other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Bootloader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Move CF card to ancient PC and hope it works!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552C9-6456-43EC-9FD5-2AC18F57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699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88A6-99C7-4C26-9960-4C3C1DFF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0" y="106723"/>
            <a:ext cx="10515600" cy="1325563"/>
          </a:xfrm>
        </p:spPr>
        <p:txBody>
          <a:bodyPr/>
          <a:lstStyle/>
          <a:p>
            <a:r>
              <a:rPr lang="en-SG" dirty="0"/>
              <a:t>Step 1: Prepare compilation laptop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5AAB-BD9B-4046-92C7-C87B8A37D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284" y="1825625"/>
            <a:ext cx="5551516" cy="4351338"/>
          </a:xfrm>
        </p:spPr>
        <p:txBody>
          <a:bodyPr>
            <a:normAutofit/>
          </a:bodyPr>
          <a:lstStyle/>
          <a:p>
            <a:r>
              <a:rPr lang="en-SG" dirty="0"/>
              <a:t>Intel Core i7-3520M (3.50 GHz, 4MB L3, 1333MHz FSB)</a:t>
            </a:r>
          </a:p>
          <a:p>
            <a:r>
              <a:rPr lang="en-SG" dirty="0"/>
              <a:t>Intel HD Graphics 4000</a:t>
            </a:r>
          </a:p>
          <a:p>
            <a:r>
              <a:rPr lang="en-SG" dirty="0"/>
              <a:t>16GB DDR3 – 1600MHz</a:t>
            </a:r>
          </a:p>
          <a:p>
            <a:r>
              <a:rPr lang="en-SG" dirty="0"/>
              <a:t>Gigabit Ethernet</a:t>
            </a:r>
          </a:p>
          <a:p>
            <a:r>
              <a:rPr lang="en-SG" dirty="0" err="1"/>
              <a:t>Ultrabay</a:t>
            </a:r>
            <a:r>
              <a:rPr lang="en-SG" dirty="0"/>
              <a:t> DVD-RW</a:t>
            </a:r>
          </a:p>
          <a:p>
            <a:r>
              <a:rPr lang="en-SG" dirty="0"/>
              <a:t>USB-CF 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EBCF2-C348-4C0A-9C82-635CAE04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21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2A46D-D130-3944-A547-B769931F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0" y="1563399"/>
            <a:ext cx="5620874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07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A230-B005-4480-BF58-10DE56E1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89" y="97530"/>
            <a:ext cx="10515600" cy="1325563"/>
          </a:xfrm>
        </p:spPr>
        <p:txBody>
          <a:bodyPr/>
          <a:lstStyle/>
          <a:p>
            <a:r>
              <a:rPr lang="en-SG" dirty="0"/>
              <a:t>Step 2: Disk partitioning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3126-DF85-4CF7-9315-2546DA59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22</a:t>
            </a:fld>
            <a:endParaRPr lang="en-SG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27F65-0B87-4340-B267-68BE23CEF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72" y="4864893"/>
            <a:ext cx="9285317" cy="1674019"/>
          </a:xfrm>
        </p:spPr>
        <p:txBody>
          <a:bodyPr>
            <a:normAutofit/>
          </a:bodyPr>
          <a:lstStyle/>
          <a:p>
            <a:r>
              <a:rPr lang="en-US" sz="2400" dirty="0"/>
              <a:t>Boot: 128MiB</a:t>
            </a:r>
          </a:p>
          <a:p>
            <a:pPr lvl="1"/>
            <a:r>
              <a:rPr lang="en-US" sz="2000" dirty="0"/>
              <a:t>Must be within 504MiB BIOS limit</a:t>
            </a:r>
          </a:p>
          <a:p>
            <a:r>
              <a:rPr lang="en-US" sz="2400" dirty="0"/>
              <a:t>Swap: 2GiB</a:t>
            </a:r>
          </a:p>
          <a:p>
            <a:r>
              <a:rPr lang="en-US" sz="2400" dirty="0"/>
              <a:t>Root: 24.4GiB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2E7C1-7D05-0347-BB3E-60F49713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72" y="1004946"/>
            <a:ext cx="8114533" cy="36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2980-D324-4F4D-8B1E-CA8FD06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Set GCC Compilation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CEA2-0878-4753-9823-1682A5C0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/etc/portage/</a:t>
            </a:r>
            <a:r>
              <a:rPr lang="en-SG" dirty="0" err="1"/>
              <a:t>make.conf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CFLAGS="-O2 -march=i486 -pipe"</a:t>
            </a:r>
          </a:p>
          <a:p>
            <a:r>
              <a:rPr lang="en-SG" dirty="0"/>
              <a:t>CHOST="i486-pc-linux-gnu"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24B31-6686-4419-A7B7-4D29667F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23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E831-295D-421B-9778-3A164BDA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0"/>
            <a:ext cx="10515600" cy="1090696"/>
          </a:xfrm>
        </p:spPr>
        <p:txBody>
          <a:bodyPr/>
          <a:lstStyle/>
          <a:p>
            <a:r>
              <a:rPr lang="en-SG" dirty="0"/>
              <a:t>Step 4: Configure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B0A0-616B-4CBE-917D-3BC81A28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07" y="6254947"/>
            <a:ext cx="3299592" cy="5595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Disable 64-bit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252F-25E3-4949-ACE9-C7B8C602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24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3A637-0B96-4514-A620-BEB99720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5" y="784048"/>
            <a:ext cx="6497835" cy="5411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03A11-CE92-4DAE-A303-080C15B2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27" y="965249"/>
            <a:ext cx="7075568" cy="534645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AF9F69-7554-48ED-B387-2D14DA730AE4}"/>
              </a:ext>
            </a:extLst>
          </p:cNvPr>
          <p:cNvSpPr txBox="1">
            <a:spLocks/>
          </p:cNvSpPr>
          <p:nvPr/>
        </p:nvSpPr>
        <p:spPr>
          <a:xfrm>
            <a:off x="6151654" y="6377017"/>
            <a:ext cx="4625913" cy="454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Set lowest supported CPU to 486</a:t>
            </a:r>
          </a:p>
        </p:txBody>
      </p:sp>
    </p:spTree>
    <p:extLst>
      <p:ext uri="{BB962C8B-B14F-4D97-AF65-F5344CB8AC3E}">
        <p14:creationId xmlns:p14="http://schemas.microsoft.com/office/powerpoint/2010/main" val="22346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E831-295D-421B-9778-3A164BDA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0"/>
            <a:ext cx="10515600" cy="1090696"/>
          </a:xfrm>
        </p:spPr>
        <p:txBody>
          <a:bodyPr/>
          <a:lstStyle/>
          <a:p>
            <a:r>
              <a:rPr lang="en-SG" dirty="0"/>
              <a:t>Step 4: Configure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B0A0-616B-4CBE-917D-3BC81A28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1" y="6259143"/>
            <a:ext cx="2021062" cy="5595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Enable ISA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252F-25E3-4949-ACE9-C7B8C602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25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B83F2-AC5B-4BD3-A215-F0C75DDF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5" y="1256892"/>
            <a:ext cx="4520893" cy="3390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8BF58-351A-44C9-80DE-CD9FE80DC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18" y="850303"/>
            <a:ext cx="8684478" cy="5111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64DAB-B27E-4893-A6C2-65218E12B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59" y="1587998"/>
            <a:ext cx="6191341" cy="46711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6F73FA-B4D2-4A75-8470-8528F6BF93B8}"/>
              </a:ext>
            </a:extLst>
          </p:cNvPr>
          <p:cNvSpPr txBox="1">
            <a:spLocks/>
          </p:cNvSpPr>
          <p:nvPr/>
        </p:nvSpPr>
        <p:spPr>
          <a:xfrm>
            <a:off x="7000551" y="6274896"/>
            <a:ext cx="3861941" cy="55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Enable ISA Plug and Play</a:t>
            </a:r>
          </a:p>
        </p:txBody>
      </p:sp>
    </p:spTree>
    <p:extLst>
      <p:ext uri="{BB962C8B-B14F-4D97-AF65-F5344CB8AC3E}">
        <p14:creationId xmlns:p14="http://schemas.microsoft.com/office/powerpoint/2010/main" val="6298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3805C3-C818-4556-AE70-92D287E3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3" t="47595"/>
          <a:stretch/>
        </p:blipFill>
        <p:spPr>
          <a:xfrm>
            <a:off x="271522" y="1544814"/>
            <a:ext cx="4299226" cy="3055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4E831-295D-421B-9778-3A164BDA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0"/>
            <a:ext cx="10515600" cy="1090696"/>
          </a:xfrm>
        </p:spPr>
        <p:txBody>
          <a:bodyPr/>
          <a:lstStyle/>
          <a:p>
            <a:r>
              <a:rPr lang="en-SG" dirty="0"/>
              <a:t>Step 4: Configure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B0A0-616B-4CBE-917D-3BC81A28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4" y="5313186"/>
            <a:ext cx="4834552" cy="5595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Add 3Com 3c509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252F-25E3-4949-ACE9-C7B8C602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26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EFEA-7066-422D-A7F2-736CBC49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87" y="874818"/>
            <a:ext cx="7122235" cy="53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E831-295D-421B-9778-3A164BDA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" y="0"/>
            <a:ext cx="10515600" cy="1090696"/>
          </a:xfrm>
        </p:spPr>
        <p:txBody>
          <a:bodyPr/>
          <a:lstStyle/>
          <a:p>
            <a:r>
              <a:rPr lang="en-SG" dirty="0"/>
              <a:t>Step 4: Configure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B0A0-616B-4CBE-917D-3BC81A28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09" y="4606175"/>
            <a:ext cx="4834552" cy="5595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Add </a:t>
            </a:r>
            <a:r>
              <a:rPr lang="en-SG" dirty="0" err="1"/>
              <a:t>Soundblaster</a:t>
            </a:r>
            <a:r>
              <a:rPr lang="en-SG" dirty="0"/>
              <a:t> 16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252F-25E3-4949-ACE9-C7B8C602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27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4B8-89E8-4048-9F2E-C64EA8DCD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5" b="52112"/>
          <a:stretch/>
        </p:blipFill>
        <p:spPr>
          <a:xfrm>
            <a:off x="44116" y="1277332"/>
            <a:ext cx="4834553" cy="2474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803C3-3F7D-49A0-B73D-8212A5A2E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79" y="982920"/>
            <a:ext cx="7094409" cy="48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290A-D748-4E80-9A31-0D277D09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74778"/>
            <a:ext cx="10515600" cy="1325563"/>
          </a:xfrm>
        </p:spPr>
        <p:txBody>
          <a:bodyPr/>
          <a:lstStyle/>
          <a:p>
            <a:r>
              <a:rPr lang="en-SG" dirty="0"/>
              <a:t>Step 6: Compile kernel and other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EBA2B-A3B5-4B55-AE4B-5DBC7FAE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2180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2C86-6361-4A04-8AF3-230DBCAC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0"/>
            <a:ext cx="10515600" cy="786733"/>
          </a:xfrm>
        </p:spPr>
        <p:txBody>
          <a:bodyPr/>
          <a:lstStyle/>
          <a:p>
            <a:r>
              <a:rPr lang="en-SG" dirty="0"/>
              <a:t>Step 6: Install 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2646-7D0F-47DE-8C4E-C89E4EC1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538" y="2076167"/>
            <a:ext cx="5015845" cy="1135731"/>
          </a:xfrm>
        </p:spPr>
        <p:txBody>
          <a:bodyPr/>
          <a:lstStyle/>
          <a:p>
            <a:r>
              <a:rPr lang="en-SG" dirty="0"/>
              <a:t>Install LILO</a:t>
            </a:r>
          </a:p>
          <a:p>
            <a:r>
              <a:rPr lang="en-SG" dirty="0"/>
              <a:t>Grub2 causes reboot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401C-83DB-4D8C-B334-953A3DDA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29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15E71-945B-4BFC-B2F9-11F016245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" y="786733"/>
            <a:ext cx="6585303" cy="57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3C-8DCB-4C6C-AC6B-0D51D286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9119"/>
            <a:ext cx="10515600" cy="1242356"/>
          </a:xfrm>
        </p:spPr>
        <p:txBody>
          <a:bodyPr>
            <a:normAutofit fontScale="92500" lnSpcReduction="10000"/>
          </a:bodyPr>
          <a:lstStyle/>
          <a:p>
            <a:r>
              <a:rPr lang="en-SG" dirty="0">
                <a:hlinkClick r:id="rId2"/>
              </a:rPr>
              <a:t>http://www.zdnet.com/article/good-bye-386-linux-to-drop-support-for-i386-chips-with-next-major-release/</a:t>
            </a:r>
            <a:endParaRPr lang="en-SG" dirty="0"/>
          </a:p>
          <a:p>
            <a:r>
              <a:rPr lang="en-SG" dirty="0"/>
              <a:t>(13 Dec 2012)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14D55-484F-4FAA-B8E8-D4375786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C10CB-B0AA-7B48-B57A-E80190901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712"/>
            <a:ext cx="10909738" cy="49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8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363D-025E-4B2B-A88D-73E0EC91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42" y="232566"/>
            <a:ext cx="8835189" cy="862096"/>
          </a:xfrm>
        </p:spPr>
        <p:txBody>
          <a:bodyPr>
            <a:normAutofit/>
          </a:bodyPr>
          <a:lstStyle/>
          <a:p>
            <a:r>
              <a:rPr lang="en-SG" dirty="0"/>
              <a:t>Move CF card to ancient PC and pray!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F0A2D-7312-448E-86AE-CD340DA1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30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33496-DD9C-4D6D-9D0D-79775492C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4" y="2045312"/>
            <a:ext cx="10268931" cy="33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0510-B39D-410F-ADFB-96CB0B58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689" y="2297509"/>
            <a:ext cx="3086622" cy="2262982"/>
          </a:xfrm>
        </p:spPr>
        <p:txBody>
          <a:bodyPr>
            <a:normAutofit/>
          </a:bodyPr>
          <a:lstStyle/>
          <a:p>
            <a:r>
              <a:rPr lang="en-SG" sz="6000" dirty="0"/>
              <a:t>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97F1B-B09A-4D42-BD92-AAC44E7C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724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7895-81B6-49EA-9B62-26CE0E2F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53" y="55668"/>
            <a:ext cx="10515600" cy="1030538"/>
          </a:xfrm>
        </p:spPr>
        <p:txBody>
          <a:bodyPr/>
          <a:lstStyle/>
          <a:p>
            <a:r>
              <a:rPr lang="en-SG" dirty="0"/>
              <a:t>Data corruption with 80-pin PATA cable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D7FA5-9220-4A2D-B66A-9E08E277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32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BB1F8-9139-43BF-8356-B1DEF0004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4" y="1193015"/>
            <a:ext cx="6996246" cy="25674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4213B6-7BCF-4A1B-A9B4-80565B23232D}"/>
              </a:ext>
            </a:extLst>
          </p:cNvPr>
          <p:cNvSpPr/>
          <p:nvPr/>
        </p:nvSpPr>
        <p:spPr>
          <a:xfrm>
            <a:off x="389021" y="4796374"/>
            <a:ext cx="108444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u="sng" dirty="0"/>
              <a:t>Troubleshooting steps I took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Disconnect CD-ROM drive as primary slave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Replace the CF card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Trying different 80-pin conductor cables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/>
              <a:t>Recompiling the Linux kernel many times with different SATA/PATA options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28D589-A716-4B34-8566-DDA349A1A0BA}"/>
              </a:ext>
            </a:extLst>
          </p:cNvPr>
          <p:cNvSpPr/>
          <p:nvPr/>
        </p:nvSpPr>
        <p:spPr>
          <a:xfrm>
            <a:off x="877531" y="3846778"/>
            <a:ext cx="154432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80-pin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CC1833-A212-4FDF-99B4-C071735BDEEF}"/>
              </a:ext>
            </a:extLst>
          </p:cNvPr>
          <p:cNvSpPr/>
          <p:nvPr/>
        </p:nvSpPr>
        <p:spPr>
          <a:xfrm>
            <a:off x="4867740" y="3840840"/>
            <a:ext cx="1544320" cy="660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40-pin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877AE1-1C4E-4DBB-B1FD-18A21B3C7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07" y="1240943"/>
            <a:ext cx="4354678" cy="24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0FB1-C09A-4069-84D7-B96CD31CF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89" y="220996"/>
            <a:ext cx="10515600" cy="1325563"/>
          </a:xfrm>
        </p:spPr>
        <p:txBody>
          <a:bodyPr/>
          <a:lstStyle/>
          <a:p>
            <a:r>
              <a:rPr lang="en-SG" dirty="0"/>
              <a:t>Tough Gentoo installation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52E4-60B6-41F5-86C0-DB47F076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82" y="1541539"/>
            <a:ext cx="10515600" cy="1676083"/>
          </a:xfrm>
        </p:spPr>
        <p:txBody>
          <a:bodyPr>
            <a:normAutofit/>
          </a:bodyPr>
          <a:lstStyle/>
          <a:p>
            <a:r>
              <a:rPr lang="en-SG" dirty="0"/>
              <a:t>Install all required packages manually</a:t>
            </a:r>
          </a:p>
          <a:p>
            <a:r>
              <a:rPr lang="en-SG" dirty="0"/>
              <a:t>Compile packages from source</a:t>
            </a:r>
          </a:p>
          <a:p>
            <a:r>
              <a:rPr lang="en-SG" dirty="0"/>
              <a:t>Configure all config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2A09B-9B70-4B81-8B3E-519D73B3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33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D007D-7D1C-48D2-B0B1-16674C61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64" y="4028771"/>
            <a:ext cx="2207998" cy="862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6FC0B-D769-4623-8EFD-7C4FFC61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82" y="4028771"/>
            <a:ext cx="3426824" cy="1018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59594-E161-47FF-9F0C-4BC8C582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95" y="3466734"/>
            <a:ext cx="2857143" cy="21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CAA1A0-249D-4D36-83CC-CFF066881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3" y="4215888"/>
            <a:ext cx="2857144" cy="64455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BC2DD5F-96E7-4BC3-93A4-499DD775BA68}"/>
              </a:ext>
            </a:extLst>
          </p:cNvPr>
          <p:cNvSpPr/>
          <p:nvPr/>
        </p:nvSpPr>
        <p:spPr>
          <a:xfrm>
            <a:off x="1033806" y="5731872"/>
            <a:ext cx="10124388" cy="4373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D6FC6-0E2D-46BA-8D47-7942684BF258}"/>
              </a:ext>
            </a:extLst>
          </p:cNvPr>
          <p:cNvSpPr txBox="1"/>
          <p:nvPr/>
        </p:nvSpPr>
        <p:spPr>
          <a:xfrm>
            <a:off x="939684" y="6029905"/>
            <a:ext cx="173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Easy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C533C-C8C5-4287-A1AF-3ECD2B7C7F83}"/>
              </a:ext>
            </a:extLst>
          </p:cNvPr>
          <p:cNvSpPr txBox="1"/>
          <p:nvPr/>
        </p:nvSpPr>
        <p:spPr>
          <a:xfrm>
            <a:off x="9516868" y="6029905"/>
            <a:ext cx="173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40948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6D7-EF5C-417D-AA2F-97F8D4CF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894" y="37306"/>
            <a:ext cx="5157651" cy="1325563"/>
          </a:xfrm>
        </p:spPr>
        <p:txBody>
          <a:bodyPr/>
          <a:lstStyle/>
          <a:p>
            <a:r>
              <a:rPr lang="en-SG" dirty="0"/>
              <a:t>Long iteration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A55A-037E-40B0-9530-210501F5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34</a:t>
            </a:fld>
            <a:endParaRPr lang="en-SG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EEC03C-3669-4FD9-BA83-B1B087BA9A2A}"/>
              </a:ext>
            </a:extLst>
          </p:cNvPr>
          <p:cNvSpPr/>
          <p:nvPr/>
        </p:nvSpPr>
        <p:spPr>
          <a:xfrm>
            <a:off x="611413" y="2986088"/>
            <a:ext cx="290576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400" dirty="0"/>
              <a:t>Move CF card to compilation PC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5FE18-CB07-45C8-87C2-B2E5B824C316}"/>
              </a:ext>
            </a:extLst>
          </p:cNvPr>
          <p:cNvSpPr/>
          <p:nvPr/>
        </p:nvSpPr>
        <p:spPr>
          <a:xfrm>
            <a:off x="4643119" y="1462088"/>
            <a:ext cx="2905760" cy="1524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Configure/Compile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4239F8-0F58-4946-905B-B6B093849FE7}"/>
              </a:ext>
            </a:extLst>
          </p:cNvPr>
          <p:cNvSpPr/>
          <p:nvPr/>
        </p:nvSpPr>
        <p:spPr>
          <a:xfrm>
            <a:off x="8610600" y="2986088"/>
            <a:ext cx="2905760" cy="1524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400" dirty="0"/>
              <a:t>Move CF card to ancient PC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01D17B-DA37-4538-94C0-15DC96FD3F37}"/>
              </a:ext>
            </a:extLst>
          </p:cNvPr>
          <p:cNvSpPr/>
          <p:nvPr/>
        </p:nvSpPr>
        <p:spPr>
          <a:xfrm>
            <a:off x="4643119" y="4633912"/>
            <a:ext cx="2905760" cy="1524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Watch bootup/Test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19E8D6-41A7-4F80-8550-0CBE875C67A9}"/>
              </a:ext>
            </a:extLst>
          </p:cNvPr>
          <p:cNvSpPr/>
          <p:nvPr/>
        </p:nvSpPr>
        <p:spPr>
          <a:xfrm rot="13277543">
            <a:off x="3647999" y="4746322"/>
            <a:ext cx="782320" cy="447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3E1D1D-4F5B-4257-81D3-B11847F00DFE}"/>
              </a:ext>
            </a:extLst>
          </p:cNvPr>
          <p:cNvSpPr/>
          <p:nvPr/>
        </p:nvSpPr>
        <p:spPr>
          <a:xfrm rot="19095898">
            <a:off x="3698238" y="2517895"/>
            <a:ext cx="782320" cy="447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046CAA-9B52-45B5-BE3E-F49682C5DC17}"/>
              </a:ext>
            </a:extLst>
          </p:cNvPr>
          <p:cNvSpPr/>
          <p:nvPr/>
        </p:nvSpPr>
        <p:spPr>
          <a:xfrm rot="8063139">
            <a:off x="7753626" y="4846282"/>
            <a:ext cx="782320" cy="447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1014E64-5069-4161-B7CB-690F8308C68F}"/>
              </a:ext>
            </a:extLst>
          </p:cNvPr>
          <p:cNvSpPr/>
          <p:nvPr/>
        </p:nvSpPr>
        <p:spPr>
          <a:xfrm rot="2620044">
            <a:off x="7782155" y="2432338"/>
            <a:ext cx="782320" cy="4470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184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98F7-1F78-FB43-B084-F86A1790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01" y="136525"/>
            <a:ext cx="11745798" cy="1325563"/>
          </a:xfrm>
        </p:spPr>
        <p:txBody>
          <a:bodyPr/>
          <a:lstStyle/>
          <a:p>
            <a:r>
              <a:rPr lang="en-US" dirty="0"/>
              <a:t>Low Profile Extension (LPX) Power Supply Failed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1EE57-00FB-634A-AAD7-A98ADDAB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479"/>
            <a:ext cx="10515600" cy="1574483"/>
          </a:xfrm>
        </p:spPr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D8C74-C2AD-9F44-99F8-6631E7E6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35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ED178-D091-4CAD-A66B-EB66BBFAF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45"/>
          <a:stretch/>
        </p:blipFill>
        <p:spPr>
          <a:xfrm>
            <a:off x="282752" y="1782127"/>
            <a:ext cx="4845558" cy="4211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8C518-2165-4F99-8F68-6EDE8E5DA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73" y="1782126"/>
            <a:ext cx="4853836" cy="42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9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6E44-BB08-4618-851C-2A701EE6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SG" dirty="0"/>
              <a:t>Replace with Small Form Factor (SFF) PSU?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031DD-E1CD-4CB0-9079-57335029D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55" y="1506017"/>
            <a:ext cx="5849489" cy="50350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9D68F-C63D-4883-AFF2-6817A49E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826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820F-1379-40E5-AE4C-3687562E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6" y="136525"/>
            <a:ext cx="10515600" cy="1325563"/>
          </a:xfrm>
        </p:spPr>
        <p:txBody>
          <a:bodyPr/>
          <a:lstStyle/>
          <a:p>
            <a:r>
              <a:rPr lang="en-SG" dirty="0"/>
              <a:t>Use 150W </a:t>
            </a:r>
            <a:r>
              <a:rPr lang="en-SG" dirty="0" err="1"/>
              <a:t>PicoPSU</a:t>
            </a:r>
            <a:r>
              <a:rPr lang="en-SG" dirty="0"/>
              <a:t> + ATX-AT converter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C437A0-5131-4CE3-BF58-B93F79269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46" y="1650070"/>
            <a:ext cx="689162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F0CAB-A709-4BAC-A045-D0417DE0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5914" y="6356350"/>
            <a:ext cx="2743200" cy="365125"/>
          </a:xfrm>
        </p:spPr>
        <p:txBody>
          <a:bodyPr/>
          <a:lstStyle/>
          <a:p>
            <a:fld id="{1223EED9-E9E6-41E2-B904-B54973E3C4A6}" type="slidenum">
              <a:rPr lang="en-SG" smtClean="0"/>
              <a:t>37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719-42C9-43F1-BC6F-3FB1D662D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5" y="1556875"/>
            <a:ext cx="4230134" cy="45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6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8FE8FE-8558-4E31-A7D6-B9BE32895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76" y="221434"/>
            <a:ext cx="7273847" cy="63594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E953B-12B1-480C-8378-2FBA01E1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1671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A1B5-9283-4038-88D4-9DE34E3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BA73-C322-4811-B029-FAF4D465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24" y="1847850"/>
            <a:ext cx="10515600" cy="4351338"/>
          </a:xfrm>
        </p:spPr>
        <p:txBody>
          <a:bodyPr/>
          <a:lstStyle/>
          <a:p>
            <a:r>
              <a:rPr lang="en-SG" dirty="0"/>
              <a:t>Linux still supports the 486 as claimed!!!</a:t>
            </a:r>
          </a:p>
          <a:p>
            <a:r>
              <a:rPr lang="en-SG" dirty="0"/>
              <a:t>Dog slow:</a:t>
            </a:r>
          </a:p>
          <a:p>
            <a:pPr lvl="1"/>
            <a:r>
              <a:rPr lang="en-SG" dirty="0"/>
              <a:t>11 minutes to boot</a:t>
            </a:r>
          </a:p>
          <a:p>
            <a:pPr lvl="1"/>
            <a:r>
              <a:rPr lang="en-SG" dirty="0"/>
              <a:t>5.5 minutes to shutdown</a:t>
            </a:r>
          </a:p>
          <a:p>
            <a:pPr lvl="1"/>
            <a:r>
              <a:rPr lang="en-SG" dirty="0"/>
              <a:t>Cannot multi-task well with modern software</a:t>
            </a:r>
          </a:p>
          <a:p>
            <a:r>
              <a:rPr lang="en-SG" dirty="0"/>
              <a:t>Meltdown and Spectre proof!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01028-0FAD-4D97-BB8C-9E7636AC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39</a:t>
            </a:fld>
            <a:endParaRPr lang="en-S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8713D8-18BB-4C02-ACB7-7EE510B54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2805" y="3833223"/>
            <a:ext cx="2675307" cy="21189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F75B33C-3814-4692-8A61-6E3CDF1C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381" y="3429000"/>
            <a:ext cx="1792827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69C8-A8CD-4D2A-80EE-8CAD285A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290" y="2588064"/>
            <a:ext cx="9664261" cy="1325563"/>
          </a:xfrm>
        </p:spPr>
        <p:txBody>
          <a:bodyPr>
            <a:noAutofit/>
          </a:bodyPr>
          <a:lstStyle/>
          <a:p>
            <a:r>
              <a:rPr lang="en-SG" sz="8000" dirty="0"/>
              <a:t>What is a 386 or 486?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882D2-0E6E-46BA-A8D0-F23BC7E1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754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D9FF-99DC-40F8-AD01-37F179B2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Slashdot and </a:t>
            </a:r>
            <a:r>
              <a:rPr lang="en-SG" dirty="0" err="1"/>
              <a:t>Hackaday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25C-8317-4C88-B4F0-6D46DBB2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https://linux.slashdot.org/story/18/01/07/228222/can-you-install-linux-on-a-1993-pc</a:t>
            </a:r>
            <a:endParaRPr lang="en-SG" dirty="0"/>
          </a:p>
          <a:p>
            <a:r>
              <a:rPr lang="en-SG" dirty="0">
                <a:hlinkClick r:id="rId3"/>
              </a:rPr>
              <a:t>https://hackaday.com/2018/01/07/go-retro-to-build-a-spectre-and-meltdown-proof-x86-desktop/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526EC-02B0-40F8-8377-07AFDE37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790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E0E-D2DF-486E-B0F9-F0DD1036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0" y="2766218"/>
            <a:ext cx="3002280" cy="1325563"/>
          </a:xfrm>
        </p:spPr>
        <p:txBody>
          <a:bodyPr/>
          <a:lstStyle/>
          <a:p>
            <a:r>
              <a:rPr lang="en-SG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426FB-E345-4816-9E89-AF3C559B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41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305E7-56B1-4A57-B8A9-B963B2267299}"/>
              </a:ext>
            </a:extLst>
          </p:cNvPr>
          <p:cNvSpPr txBox="1"/>
          <p:nvPr/>
        </p:nvSpPr>
        <p:spPr>
          <a:xfrm>
            <a:off x="5965371" y="5754081"/>
            <a:ext cx="640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By: Yeo Kheng Meng (</a:t>
            </a:r>
            <a:r>
              <a:rPr lang="en-SG" dirty="0">
                <a:hlinkClick r:id="rId2"/>
              </a:rPr>
              <a:t>yeokm1@gmail.com)</a:t>
            </a:r>
            <a:endParaRPr lang="en-SG" dirty="0"/>
          </a:p>
          <a:p>
            <a:r>
              <a:rPr lang="en-SG" dirty="0">
                <a:hlinkClick r:id="rId3"/>
              </a:rPr>
              <a:t>http://yeokhengmeng.com/2018/01/make-the-486-great-again/</a:t>
            </a:r>
            <a:endParaRPr lang="en-SG" dirty="0"/>
          </a:p>
          <a:p>
            <a:r>
              <a:rPr lang="en-SG" dirty="0">
                <a:hlinkClick r:id="rId4"/>
              </a:rPr>
              <a:t>https://github.com/yeokm1/gentoo-on-486/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719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B414-ED53-D74A-8985-513FC4DE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07601-0DF5-BC43-8E44-675AE73C3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Released in 1985</a:t>
            </a:r>
          </a:p>
          <a:p>
            <a:r>
              <a:rPr lang="en-US" dirty="0"/>
              <a:t>First 32-bit CPU by Intel</a:t>
            </a:r>
          </a:p>
          <a:p>
            <a:r>
              <a:rPr lang="en-US" dirty="0"/>
              <a:t>12 </a:t>
            </a:r>
            <a:r>
              <a:rPr lang="en-US" dirty="0" err="1"/>
              <a:t>Mhz</a:t>
            </a:r>
            <a:r>
              <a:rPr lang="en-US" dirty="0"/>
              <a:t> to 40 </a:t>
            </a:r>
            <a:r>
              <a:rPr lang="en-US" dirty="0" err="1"/>
              <a:t>Mhz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E58C8-8C95-3A47-B4F8-9D768DD5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5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FEBD4-9E4F-6945-A8A6-0C34A0FAE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31" y="504497"/>
            <a:ext cx="4989047" cy="49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5CAE-D608-F14E-9986-FD23ABA4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486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95A44-FF9E-AF48-8606-A75056A0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6</a:t>
            </a:fld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B41F4-D30D-FD4B-8D85-9F0A58120D7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Released in 1989</a:t>
            </a:r>
          </a:p>
          <a:p>
            <a:r>
              <a:rPr lang="en-US" dirty="0"/>
              <a:t>First to have 8KiB onboard L1 cache</a:t>
            </a:r>
          </a:p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486DX: With Floating Point Unit (FPU)</a:t>
            </a:r>
          </a:p>
          <a:p>
            <a:pPr lvl="1"/>
            <a:r>
              <a:rPr lang="en-US" dirty="0"/>
              <a:t>486SX: Without FPU</a:t>
            </a:r>
          </a:p>
          <a:p>
            <a:r>
              <a:rPr lang="en-SG" dirty="0"/>
              <a:t>16 MHz to 100 MHz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3D3B9-DB60-6A4F-9C51-01157FE78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45" y="18005"/>
            <a:ext cx="3182155" cy="3187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8C302D-858B-9247-88C6-B301A7B59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44" y="3232329"/>
            <a:ext cx="3182155" cy="31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8CC1-39EC-FB4B-87F3-AB325BE1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8" y="1261241"/>
            <a:ext cx="10515600" cy="57985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sz="2600" i="1" dirty="0"/>
              <a:t>Hello everybody out there using </a:t>
            </a:r>
            <a:r>
              <a:rPr lang="en-SG" sz="2600" i="1" dirty="0" err="1"/>
              <a:t>minix</a:t>
            </a:r>
            <a:r>
              <a:rPr lang="en-SG" sz="2600" i="1" dirty="0"/>
              <a:t> –</a:t>
            </a:r>
          </a:p>
          <a:p>
            <a:pPr marL="0" indent="0">
              <a:buNone/>
            </a:pPr>
            <a:r>
              <a:rPr lang="en-SG" sz="2600" i="1" dirty="0"/>
              <a:t>I’m doing a (free) operating system (just a hobby, won’t be big and</a:t>
            </a:r>
            <a:br>
              <a:rPr lang="en-SG" sz="2600" i="1" dirty="0"/>
            </a:br>
            <a:r>
              <a:rPr lang="en-SG" sz="2600" i="1" dirty="0"/>
              <a:t>professional like gnu) for 386(486) AT clones. </a:t>
            </a:r>
          </a:p>
          <a:p>
            <a:pPr marL="0" indent="0">
              <a:buNone/>
            </a:pPr>
            <a:r>
              <a:rPr lang="en-SG" sz="2600" i="1" dirty="0"/>
              <a:t>…</a:t>
            </a:r>
          </a:p>
          <a:p>
            <a:pPr marL="0" indent="0">
              <a:buNone/>
            </a:pPr>
            <a:r>
              <a:rPr lang="en-SG" sz="2600" i="1" dirty="0"/>
              <a:t>PS. Yes – it’s free of any </a:t>
            </a:r>
            <a:r>
              <a:rPr lang="en-SG" sz="2600" i="1" dirty="0" err="1"/>
              <a:t>minix</a:t>
            </a:r>
            <a:r>
              <a:rPr lang="en-SG" sz="2600" i="1" dirty="0"/>
              <a:t> code, and it has a multi-threaded fs.</a:t>
            </a:r>
            <a:br>
              <a:rPr lang="en-SG" sz="2600" i="1" dirty="0"/>
            </a:br>
            <a:r>
              <a:rPr lang="en-SG" sz="2600" i="1" dirty="0"/>
              <a:t>It is NOT portable (uses 386 task switching etc), and it probably never</a:t>
            </a:r>
            <a:br>
              <a:rPr lang="en-SG" sz="2600" i="1" dirty="0"/>
            </a:br>
            <a:r>
              <a:rPr lang="en-SG" sz="2600" i="1" dirty="0"/>
              <a:t>will support anything other than AT-</a:t>
            </a:r>
            <a:r>
              <a:rPr lang="en-SG" sz="2600" i="1" dirty="0" err="1"/>
              <a:t>harddisks</a:t>
            </a:r>
            <a:r>
              <a:rPr lang="en-SG" sz="2600" i="1" dirty="0"/>
              <a:t>, as that’s all I have :-(.</a:t>
            </a:r>
          </a:p>
          <a:p>
            <a:endParaRPr lang="en-SG" sz="2600" i="1" dirty="0"/>
          </a:p>
          <a:p>
            <a:r>
              <a:rPr lang="en-SG" sz="2600" i="1" dirty="0"/>
              <a:t>Linus (</a:t>
            </a:r>
            <a:r>
              <a:rPr lang="en-SG" sz="2600" i="1" dirty="0">
                <a:hlinkClick r:id="rId2"/>
              </a:rPr>
              <a:t>torvalds@kruuna.helsinki.fi</a:t>
            </a:r>
            <a:r>
              <a:rPr lang="en-SG" sz="2600" i="1" dirty="0"/>
              <a:t>)</a:t>
            </a:r>
          </a:p>
          <a:p>
            <a:r>
              <a:rPr lang="en-SG" sz="2600" i="1" dirty="0"/>
              <a:t>Organization: University of Helsinki</a:t>
            </a:r>
          </a:p>
          <a:p>
            <a:r>
              <a:rPr lang="en-SG" sz="2600" i="1" dirty="0"/>
              <a:t>25 Aug 91 20:57:08 GMT</a:t>
            </a:r>
          </a:p>
          <a:p>
            <a:endParaRPr lang="en-SG" i="1" dirty="0"/>
          </a:p>
          <a:p>
            <a:r>
              <a:rPr lang="en-SG" dirty="0">
                <a:hlinkClick r:id="rId3"/>
              </a:rPr>
              <a:t>http://www.thelinuxdaily.com/2010/04/the-first-linux-announcement-from-linus-torvalds/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6010F-3782-DF48-A83E-1E26C121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7</a:t>
            </a:fld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88E544-93CF-A14E-ADD5-EA18D4EE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6" y="-32791"/>
            <a:ext cx="10515600" cy="1325563"/>
          </a:xfrm>
        </p:spPr>
        <p:txBody>
          <a:bodyPr/>
          <a:lstStyle/>
          <a:p>
            <a:r>
              <a:rPr lang="en-SG" dirty="0"/>
              <a:t>First Linux announcement</a:t>
            </a:r>
          </a:p>
        </p:txBody>
      </p:sp>
    </p:spTree>
    <p:extLst>
      <p:ext uri="{BB962C8B-B14F-4D97-AF65-F5344CB8AC3E}">
        <p14:creationId xmlns:p14="http://schemas.microsoft.com/office/powerpoint/2010/main" val="294235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3407-C944-004C-8806-33741F0D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759" y="2099331"/>
            <a:ext cx="5058104" cy="1983937"/>
          </a:xfrm>
        </p:spPr>
        <p:txBody>
          <a:bodyPr>
            <a:normAutofit/>
          </a:bodyPr>
          <a:lstStyle/>
          <a:p>
            <a:r>
              <a:rPr lang="en-US" sz="8000" dirty="0"/>
              <a:t>Prior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FAB1-CA75-C54B-A7CC-9D29ED4A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451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E3AB-8889-4C89-BACA-EA4170450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4" y="4918841"/>
            <a:ext cx="10515600" cy="1802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i="1" dirty="0"/>
              <a:t>“Come together with fellow developers, engineers and designers to build cool projects with absolutely no value whatsoever. Yes, the more </a:t>
            </a:r>
            <a:r>
              <a:rPr lang="en-SG" i="1" dirty="0" err="1"/>
              <a:t>boliao</a:t>
            </a:r>
            <a:r>
              <a:rPr lang="en-SG" i="1" dirty="0"/>
              <a:t> the better.”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(9 December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BB63-4241-4032-8F75-AD93ED8A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EED9-E9E6-41E2-B904-B54973E3C4A6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374BF-D568-A24E-ABBB-4FC99733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52" y="264845"/>
            <a:ext cx="7245683" cy="45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802</Words>
  <Application>Microsoft Office PowerPoint</Application>
  <PresentationFormat>Widescreen</PresentationFormat>
  <Paragraphs>201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Modern Linux on a 486 PC</vt:lpstr>
      <vt:lpstr>What is the oldest x86 processor that is still supported by a modern Linux kernel?</vt:lpstr>
      <vt:lpstr>PowerPoint Presentation</vt:lpstr>
      <vt:lpstr>What is a 386 or 486?</vt:lpstr>
      <vt:lpstr>The 386</vt:lpstr>
      <vt:lpstr>The 486</vt:lpstr>
      <vt:lpstr>First Linux announcement</vt:lpstr>
      <vt:lpstr>Prior Work</vt:lpstr>
      <vt:lpstr>PowerPoint Presentation</vt:lpstr>
      <vt:lpstr>Team 486 at Super Silly Hackathon</vt:lpstr>
      <vt:lpstr>My ancient PC: IBM PS/1 Consultant 2133 19C (built in 1993) </vt:lpstr>
      <vt:lpstr>Expansion slots</vt:lpstr>
      <vt:lpstr>Expansion cards</vt:lpstr>
      <vt:lpstr>Expansion cards loaded</vt:lpstr>
      <vt:lpstr>Demo</vt:lpstr>
      <vt:lpstr>How was this accomplished?</vt:lpstr>
      <vt:lpstr>Use typical Linux distributions?</vt:lpstr>
      <vt:lpstr>PowerPoint Presentation</vt:lpstr>
      <vt:lpstr>PowerPoint Presentation</vt:lpstr>
      <vt:lpstr>Key steps</vt:lpstr>
      <vt:lpstr>Step 1: Prepare compilation laptop</vt:lpstr>
      <vt:lpstr>Step 2: Disk partitioning</vt:lpstr>
      <vt:lpstr>Step 3: Set GCC Compilation parameters</vt:lpstr>
      <vt:lpstr>Step 4: Configure Linux kernel</vt:lpstr>
      <vt:lpstr>Step 4: Configure Linux kernel</vt:lpstr>
      <vt:lpstr>Step 4: Configure Linux kernel</vt:lpstr>
      <vt:lpstr>Step 4: Configure Linux kernel</vt:lpstr>
      <vt:lpstr>Step 6: Compile kernel and other programs</vt:lpstr>
      <vt:lpstr>Step 6: Install Bootloader</vt:lpstr>
      <vt:lpstr>Move CF card to ancient PC and pray!</vt:lpstr>
      <vt:lpstr>Problems</vt:lpstr>
      <vt:lpstr>Data corruption with 80-pin PATA cable</vt:lpstr>
      <vt:lpstr>Tough Gentoo installation procedure</vt:lpstr>
      <vt:lpstr>Long iteration cycle</vt:lpstr>
      <vt:lpstr>Low Profile Extension (LPX) Power Supply Failed </vt:lpstr>
      <vt:lpstr>Replace with Small Form Factor (SFF) PSU?</vt:lpstr>
      <vt:lpstr>Use 150W PicoPSU + ATX-AT converter</vt:lpstr>
      <vt:lpstr>PowerPoint Presentation</vt:lpstr>
      <vt:lpstr>Conclusion</vt:lpstr>
      <vt:lpstr>Slashdot and Hackaday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Engineers.SG experience</dc:title>
  <dc:creator>Yeo Kheng Meng</dc:creator>
  <cp:lastModifiedBy>Yeo Kheng Meng</cp:lastModifiedBy>
  <cp:revision>79</cp:revision>
  <cp:lastPrinted>2018-02-06T09:48:30Z</cp:lastPrinted>
  <dcterms:created xsi:type="dcterms:W3CDTF">2017-12-03T12:39:27Z</dcterms:created>
  <dcterms:modified xsi:type="dcterms:W3CDTF">2018-02-22T03:58:05Z</dcterms:modified>
</cp:coreProperties>
</file>